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149080"/>
            <a:ext cx="5925042" cy="2088232"/>
          </a:xfrm>
        </p:spPr>
        <p:txBody>
          <a:bodyPr>
            <a:normAutofit fontScale="92500"/>
          </a:bodyPr>
          <a:lstStyle/>
          <a:p>
            <a:r>
              <a:rPr lang="ru-RU" sz="4300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Cordia New" pitchFamily="34" charset="-34"/>
              </a:rPr>
              <a:t>«Великая цель образования – это не знания, а действия</a:t>
            </a:r>
            <a:r>
              <a:rPr lang="ru-RU" sz="43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Cordia New" pitchFamily="34" charset="-34"/>
              </a:rPr>
              <a:t>»</a:t>
            </a:r>
          </a:p>
          <a:p>
            <a:r>
              <a:rPr lang="ru-RU" sz="3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Cordia New" pitchFamily="34" charset="-34"/>
              </a:rPr>
              <a:t>				(</a:t>
            </a:r>
            <a:r>
              <a:rPr lang="ru-RU" sz="3000" dirty="0" err="1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Cordia New" pitchFamily="34" charset="-34"/>
              </a:rPr>
              <a:t>Г.Спенсер</a:t>
            </a:r>
            <a:r>
              <a:rPr lang="ru-RU" sz="3000" dirty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Cordia New" pitchFamily="34" charset="-34"/>
              </a:rPr>
              <a:t>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8496944" cy="3384376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Уровневое обучение как технология реализации новых ФГОС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18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9"/>
            <a:ext cx="8568952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Виды дифференциации:</a:t>
            </a:r>
            <a:endParaRPr lang="ru-RU" sz="48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496944" cy="50405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Внутренняя</a:t>
            </a: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605843"/>
              </p:ext>
            </p:extLst>
          </p:nvPr>
        </p:nvGraphicFramePr>
        <p:xfrm>
          <a:off x="467544" y="2276872"/>
          <a:ext cx="8208912" cy="42214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104027"/>
                <a:gridCol w="4104885"/>
              </a:tblGrid>
              <a:tr h="4351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Положительные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аспекты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Отрицательные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аспекты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65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Группы выделяются неявно, внимание учащихся на них не акцентируется.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Различное построение учебного процесса возможно на этапе закрепления и обобщения знаний.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650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Возможность перехода из группы в группу.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Объяснение нового материала происходит одинаково для всех, учитель ориентируется на «среднего» ученика.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51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Создание системы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дифференцированных заданий.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Для подготовки к уроку требуется много сил и времени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69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9"/>
            <a:ext cx="8568952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Виды дифференциации:</a:t>
            </a:r>
            <a:endParaRPr lang="ru-RU" sz="48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5536" y="1484784"/>
            <a:ext cx="8496944" cy="50405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Внешняя</a:t>
            </a:r>
          </a:p>
          <a:p>
            <a:pPr marL="457200" lvl="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классы с углубленным изучением отдельных предметов;</a:t>
            </a:r>
          </a:p>
          <a:p>
            <a:pPr marL="457200" lvl="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профильные классы;</a:t>
            </a:r>
          </a:p>
          <a:p>
            <a:pPr marL="457200" lvl="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классы компенсирующего обучения;</a:t>
            </a:r>
          </a:p>
          <a:p>
            <a:pPr marL="457200" lvl="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классы гибкого состава;</a:t>
            </a:r>
          </a:p>
          <a:p>
            <a:pPr marL="457200" lvl="0" indent="-457200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ru-RU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элективная дифференциация.</a:t>
            </a:r>
          </a:p>
          <a:p>
            <a:endParaRPr lang="ru-RU" sz="32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2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8531"/>
            <a:ext cx="8568952" cy="1008112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Виды дифференциации:</a:t>
            </a:r>
            <a:endParaRPr lang="ru-RU" sz="4800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980728"/>
            <a:ext cx="8496944" cy="504056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Внешняя</a:t>
            </a:r>
          </a:p>
          <a:p>
            <a:pPr algn="ctr"/>
            <a:endParaRPr lang="ru-RU" sz="32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258046"/>
              </p:ext>
            </p:extLst>
          </p:nvPr>
        </p:nvGraphicFramePr>
        <p:xfrm>
          <a:off x="251520" y="1452921"/>
          <a:ext cx="8712968" cy="480153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56029"/>
                <a:gridCol w="4356939"/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Положительные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аспекты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Отрицательные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аспекты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32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Учащиеся могут вырабатывать образовательную траекторию в соответствии с поставленными жизненными задачами.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Несовершенство диагностики приводит порой к тому, что в разряд слабых переводятся неординарные дети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884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Повышается уровень Я-концепции: сильные утверждаются в своих способностях, слабые получают возможность испытывать учебный успех, избавиться от комплекса неполноценности.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группах повышенного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уровня  иногда 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возникает иллюзия исключительности, эгоистический комплекс.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Перевод в слабые группы воспринимается детьми как унижение их достоинства.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1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Повышается уровень мотивации учения.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3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Возможность соотнести темп урока с возможностями детей.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Перекомплектование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разрушает классные коллективы.</a:t>
                      </a:r>
                      <a:endParaRPr lang="ru-RU" sz="1600" b="0" kern="1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003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916972"/>
              </p:ext>
            </p:extLst>
          </p:nvPr>
        </p:nvGraphicFramePr>
        <p:xfrm>
          <a:off x="359532" y="188640"/>
          <a:ext cx="8568952" cy="6614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96"/>
                <a:gridCol w="5904656"/>
              </a:tblGrid>
              <a:tr h="770077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Контролируемые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умения и способы деятельности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Пример задания</a:t>
                      </a:r>
                      <a:endParaRPr lang="ru-RU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2823617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Выбор оптимального пути решения задачи, выработка собственного алгоритма действий (в том числе с использованием математического аппарата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Банкомат настроен таким образом, чтобы выдавать сначала столько банкнот по 40 фунтиков, сколько позволяет требуемая сумма, а остаток выдавать банкнотами по 25 фунтиков. Учитывая это дополнительное условие, выполни задания.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Сколько банкнот по 40 фунтиков и сколько банкнот по 25 фунтиков выдаст автомат Буратино, если он хочет получить 210 фунтиков? 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бланк запишите сначала количество банкнот по 40 фунтиков а затем – по 25 фунтиков оставив между этими числами пустую клеточку.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Ответ: __________.</a:t>
                      </a:r>
                    </a:p>
                  </a:txBody>
                  <a:tcPr/>
                </a:tc>
              </a:tr>
              <a:tr h="2595446">
                <a:tc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Комбинирование известных алгоритмов деятельности в ситуациях, не предполагающих стандартного применения одного из них (в том числе с использованием математического аппарата).</a:t>
                      </a:r>
                    </a:p>
                    <a:p>
                      <a:endParaRPr lang="ru-RU" sz="16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 какой из диаграмм правильно изображено количество банкнот, которые выдаст банкомат Буратино, если он хочет получить 250 фунтиков?</a:t>
                      </a:r>
                      <a:endParaRPr lang="ru-RU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5320506"/>
            <a:ext cx="1224136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5320506"/>
            <a:ext cx="1224136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942" y="5321163"/>
            <a:ext cx="1142950" cy="103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5311936"/>
            <a:ext cx="1219755" cy="1039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49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dirty="0" smtClean="0"/>
              <a:t>Факторы, которые учитываются при делении на группы</a:t>
            </a:r>
            <a:endParaRPr lang="ru-RU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Мотивация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Умение ставить цели и планировать действия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Самоконтроль и </a:t>
            </a:r>
            <a:r>
              <a:rPr lang="ru-RU" sz="2400" dirty="0" err="1" smtClean="0">
                <a:solidFill>
                  <a:schemeClr val="accent3">
                    <a:lumMod val="75000"/>
                  </a:schemeClr>
                </a:solidFill>
              </a:rPr>
              <a:t>самооценивание</a:t>
            </a:r>
            <a:endParaRPr lang="ru-RU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Упорство в достижении поставленных целей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Обучаемость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Обученность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Темп освоения нового материала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03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372786"/>
            <a:ext cx="8229600" cy="104485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dirty="0" smtClean="0"/>
              <a:t>Методики для учащихся группы среднего уровня</a:t>
            </a:r>
            <a:endParaRPr lang="ru-RU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Мотивируют на постановку учебных целей</a:t>
            </a:r>
          </a:p>
          <a:p>
            <a:r>
              <a:rPr lang="ru-RU" sz="2400" dirty="0" smtClean="0"/>
              <a:t>Стимулируют использование самоанализа для выработки плана действий и устранения причин неуспеха в учебе</a:t>
            </a:r>
          </a:p>
          <a:p>
            <a:r>
              <a:rPr lang="ru-RU" sz="2400" dirty="0" smtClean="0"/>
              <a:t>Повышают мотивацию к предмету</a:t>
            </a:r>
          </a:p>
          <a:p>
            <a:r>
              <a:rPr lang="ru-RU" sz="2400" dirty="0" smtClean="0"/>
              <a:t>Используют </a:t>
            </a:r>
            <a:r>
              <a:rPr lang="ru-RU" sz="2400" dirty="0" err="1" smtClean="0"/>
              <a:t>самооценивание</a:t>
            </a:r>
            <a:endParaRPr lang="ru-RU" sz="2400" dirty="0" smtClean="0"/>
          </a:p>
          <a:p>
            <a:r>
              <a:rPr lang="ru-RU" sz="2400" dirty="0" smtClean="0"/>
              <a:t>Включают задания повышенной сложности, проектные и творческие работы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02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570186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dirty="0" smtClean="0"/>
              <a:t>Методики для группы учащихся, испытывающих трудности при изучении предмета </a:t>
            </a:r>
            <a:endParaRPr lang="ru-RU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49351" y="2060848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Используют обозначенные учителем учебные цели и детализированный план достижения учебных результатов</a:t>
            </a:r>
          </a:p>
          <a:p>
            <a:r>
              <a:rPr lang="ru-RU" dirty="0" smtClean="0"/>
              <a:t>Стимулируют совместную деятельность для устранения причин неуспеха в учебе</a:t>
            </a:r>
          </a:p>
          <a:p>
            <a:r>
              <a:rPr lang="ru-RU" dirty="0" smtClean="0"/>
              <a:t>Повышают уверенность в себе и, как следствие, мотивацию к предмету за счет создания ситуации успеха</a:t>
            </a:r>
          </a:p>
          <a:p>
            <a:r>
              <a:rPr lang="ru-RU" dirty="0" smtClean="0"/>
              <a:t>Используют </a:t>
            </a:r>
            <a:r>
              <a:rPr lang="ru-RU" dirty="0" err="1" smtClean="0"/>
              <a:t>взаимооценивание</a:t>
            </a:r>
            <a:r>
              <a:rPr lang="ru-RU" dirty="0" smtClean="0"/>
              <a:t> в группах</a:t>
            </a:r>
          </a:p>
          <a:p>
            <a:r>
              <a:rPr lang="ru-RU" dirty="0" smtClean="0"/>
              <a:t>Включают задания на формирование и развитие навыков целеполагания, планирования и самооценки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896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08912" cy="3831290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/>
              <a:t>Спасибо за внимание.</a:t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>Желаем удачи!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04004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124</TotalTime>
  <Words>482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Уровневое обучение как технология реализации новых ФГОС</vt:lpstr>
      <vt:lpstr>Виды дифференциации:</vt:lpstr>
      <vt:lpstr>Виды дифференциации:</vt:lpstr>
      <vt:lpstr>Виды дифференциации: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внимание.  Желаем удачи!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Уровневое обучение как технология реализации новых ФГОС</dc:title>
  <dc:creator>Ирина</dc:creator>
  <cp:lastModifiedBy>Алан</cp:lastModifiedBy>
  <cp:revision>13</cp:revision>
  <dcterms:created xsi:type="dcterms:W3CDTF">2012-08-28T13:00:24Z</dcterms:created>
  <dcterms:modified xsi:type="dcterms:W3CDTF">2012-09-03T22:42:28Z</dcterms:modified>
</cp:coreProperties>
</file>